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5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70158-7B3C-D569-08AD-7C3C9E036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0FD582-4DBC-0B8F-447D-2A66A0254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87118-7B44-B9BF-201D-9EB4C9E7A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1399-4B85-3F4C-BB51-F23DAF7A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A50EA-B53E-A5AC-B3B6-EA3C0295E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49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697A-5692-59C6-8599-36374B61F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27CB0-3B79-F908-5E01-BA76A4E0D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D3016-3F3F-F219-7C80-D6DD89A8C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5E836-881E-3AA6-F016-8D6CADCDB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A4130-54DC-1DD4-9D33-6EB062836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0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2108-8BC8-7CEC-A187-C7F3C396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EF3A2-7069-9348-00F5-21D6E08CA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509BA-D041-9BAC-23B0-F6FDDB7D4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7E92F-9CB6-5ECF-8010-FA114F2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77A66-84FA-D671-7E72-75FE937DA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2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C6D9-04F6-CE01-0C11-AB6A2796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0EACF-F96E-2BDF-E968-1BCB43FE4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10DFF-61C7-15B0-3B10-351687E6F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352D1-433F-C0B8-E595-73042DC5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4EB9F-2752-6252-9F21-87F23531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08852-F7C3-5B5C-7A3D-B8CE70913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3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E612D-2073-7057-BC2C-0054ED63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FC5CC-B8ED-D31F-22C5-8FC5EB38D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37B0C-8245-7531-119C-B44CE2BCB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494DCD-316E-1683-C800-AD82BE1AE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93DC04-C099-B6C7-B51E-8A3C7CCF9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D0F6DA-0D72-F741-E83F-591179FD8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6C6AFF-1898-1EB8-CECE-20A6AFDC9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E88035-D083-B702-23BD-EBB7C339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9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787F-86DD-A7E0-12AC-87A30CE0E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6C03C1-1DF5-EFCC-8580-EAFAED4B1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E57196-896E-C71D-D2B1-F8737CF7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6F55E-E405-1DA2-146B-EDA8DF8B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9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4A7439-C8C8-9655-F722-645768B1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D3E97A-E273-62F6-FFA9-D247C13C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B45D1-56AE-0970-766B-F7EE41641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8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830E-6B6C-C87E-CA6D-214AFD51D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8D273-9A6A-FD93-698D-1C5234A47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D90BE-CCE4-2EC8-2CB7-5EC0595B7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66C69-8EF4-E085-BAF3-7A3DD838C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42A6A-B5B6-CC28-BCEE-A719D07E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BE066-EDA2-7B0B-262A-C5B71D5FD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4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2CECB-2424-8AFA-5D5B-15B795BD8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F848CD-B6E9-315F-51D6-2C9DDC7E6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1AC29-F9E1-2AF6-5660-1F31CD193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E10E6-A2D9-B4DE-DB71-E36789F55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5A2C1D-BF9E-6DC6-EC94-79D333E1E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3F868-7B20-88C6-4B2E-DA865406B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8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FE31C-61DD-8E81-53FE-EB43A34E8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A18195-FF7F-523D-9E76-7C725CFA1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BCBDE-5BBD-AA40-0764-8B249D14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A5B6A-E004-FA7D-CC2E-403E05F7D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CBC58-0A74-96E4-B7B9-94683CBD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4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6CF806-1EFE-663E-53AF-41B979405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CAA1A9-CE1B-2EAA-870B-54242917F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6C0C1-9E7F-BF43-34BC-47EF55B44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08393-DA47-75F9-8C7B-192DB849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DB57D-8C27-868F-0137-B98F413A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7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DD466-B0AD-D802-8F17-0A3F1094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92267-1B43-3935-FFA2-6A6F11A55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FBA63-799C-963A-4000-2F96729B6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ED18E-9715-403E-85EB-60BD06E17025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ADB27-588A-D117-27A9-894631971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2D82-BFC0-1FA3-BB94-4F8D98D4A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47A1E-4EFB-4B75-83BA-7FC3C2745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8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89141-46A8-A509-A12C-A7334B12F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984" y="166977"/>
            <a:ext cx="10607040" cy="81103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Warm 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B5502-294A-F9A0-819A-32C56D1AD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1" y="1208597"/>
            <a:ext cx="11807686" cy="5271715"/>
          </a:xfrm>
        </p:spPr>
        <p:txBody>
          <a:bodyPr/>
          <a:lstStyle/>
          <a:p>
            <a:endParaRPr lang="en-US" dirty="0"/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Basic Statistics 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For BICTE Fifth Semester Students)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Dr. Lok Raj Sharma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Associate Professor of English &amp; Head of the Faculty of Education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Makawanpur Multiple Campus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Hetauda, Makawanpur, Nepal</a:t>
            </a:r>
          </a:p>
        </p:txBody>
      </p:sp>
    </p:spTree>
    <p:extLst>
      <p:ext uri="{BB962C8B-B14F-4D97-AF65-F5344CB8AC3E}">
        <p14:creationId xmlns:p14="http://schemas.microsoft.com/office/powerpoint/2010/main" val="124727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ACF4-FD9F-270E-6108-E547B306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920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Types of Series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9C439CA-3BB3-69AC-6015-5E0AA1F8D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877310"/>
              </p:ext>
            </p:extLst>
          </p:nvPr>
        </p:nvGraphicFramePr>
        <p:xfrm>
          <a:off x="818984" y="905933"/>
          <a:ext cx="10534813" cy="5749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4415">
                  <a:extLst>
                    <a:ext uri="{9D8B030D-6E8A-4147-A177-3AD203B41FA5}">
                      <a16:colId xmlns:a16="http://schemas.microsoft.com/office/drawing/2014/main" val="2058415261"/>
                    </a:ext>
                  </a:extLst>
                </a:gridCol>
                <a:gridCol w="3337561">
                  <a:extLst>
                    <a:ext uri="{9D8B030D-6E8A-4147-A177-3AD203B41FA5}">
                      <a16:colId xmlns:a16="http://schemas.microsoft.com/office/drawing/2014/main" val="690583261"/>
                    </a:ext>
                  </a:extLst>
                </a:gridCol>
                <a:gridCol w="3672837">
                  <a:extLst>
                    <a:ext uri="{9D8B030D-6E8A-4147-A177-3AD203B41FA5}">
                      <a16:colId xmlns:a16="http://schemas.microsoft.com/office/drawing/2014/main" val="1039551848"/>
                    </a:ext>
                  </a:extLst>
                </a:gridCol>
              </a:tblGrid>
              <a:tr h="889816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Individual Series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Discrete Series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Continuous Series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132040"/>
                  </a:ext>
                </a:extLst>
              </a:tr>
              <a:tr h="4859493">
                <a:tc>
                  <a:txBody>
                    <a:bodyPr/>
                    <a:lstStyle/>
                    <a:p>
                      <a:pPr marL="514350" indent="-514350">
                        <a:buAutoNum type="alphaLcPeriod"/>
                      </a:pPr>
                      <a:r>
                        <a:rPr lang="en-US" sz="2800" dirty="0"/>
                        <a:t>4, 6, 8, 9, 12</a:t>
                      </a:r>
                    </a:p>
                    <a:p>
                      <a:pPr marL="0" indent="0">
                        <a:buNone/>
                      </a:pPr>
                      <a:endParaRPr lang="en-US" sz="2800" dirty="0"/>
                    </a:p>
                    <a:p>
                      <a:pPr marL="342900" indent="-342900">
                        <a:buAutoNum type="alphaLcPeriod" startAt="2"/>
                      </a:pPr>
                      <a:r>
                        <a:rPr lang="en-US" sz="2800" dirty="0"/>
                        <a:t>4.5, 6.5, 8.5 , 12.5</a:t>
                      </a:r>
                    </a:p>
                    <a:p>
                      <a:pPr marL="0" indent="0">
                        <a:buNone/>
                      </a:pPr>
                      <a:endParaRPr lang="en-US" sz="2800" dirty="0"/>
                    </a:p>
                    <a:p>
                      <a:pPr marL="0" indent="0">
                        <a:buNone/>
                      </a:pPr>
                      <a:r>
                        <a:rPr lang="en-US" sz="2800" dirty="0"/>
                        <a:t>c. 5, 8, 16, r, 20</a:t>
                      </a:r>
                    </a:p>
                    <a:p>
                      <a:pPr marL="342900" indent="-342900">
                        <a:buAutoNum type="alphaLcPeriod" startAt="2"/>
                      </a:pPr>
                      <a:endParaRPr lang="en-US" sz="2800" dirty="0"/>
                    </a:p>
                    <a:p>
                      <a:pPr marL="0" indent="0">
                        <a:buNone/>
                      </a:pPr>
                      <a:r>
                        <a:rPr lang="en-US" sz="2800"/>
                        <a:t>d. 1/5</a:t>
                      </a:r>
                      <a:r>
                        <a:rPr lang="en-US" sz="2800" dirty="0"/>
                        <a:t>, 1 / 4, 1 /3, 1 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Value                         Frequency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AutoNum type="arabicPlain" startAt="3"/>
                      </a:pPr>
                      <a:r>
                        <a:rPr lang="en-US" sz="2400" dirty="0"/>
                        <a:t>                                  5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AutoNum type="arabicPlain" startAt="6"/>
                      </a:pPr>
                      <a:r>
                        <a:rPr lang="en-US" sz="2400" dirty="0"/>
                        <a:t>                                  7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AutoNum type="arabicPlain" startAt="9"/>
                      </a:pPr>
                      <a:r>
                        <a:rPr lang="en-US" sz="2400" dirty="0"/>
                        <a:t>                                  4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AutoNum type="arabicPlain" startAt="9"/>
                      </a:pPr>
                      <a:r>
                        <a:rPr lang="en-US" sz="2400" dirty="0"/>
                        <a:t>                                 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Class Interval             Frequency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 0-10                                  5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10-20                                 7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20-30                                  6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30-40                                  3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( Exclusive Continuous Series)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Class Interval             Frequency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0-9                                      5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10-19                                  7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20-29                                  6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30-39                                 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( Inclusive Continuous Series)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954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99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81CF1-F8D7-6ED0-BD21-377D3E753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642"/>
          </a:xfrm>
        </p:spPr>
        <p:txBody>
          <a:bodyPr>
            <a:normAutofit fontScale="90000"/>
          </a:bodyPr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Measures of Central Tendency &amp; Dispersion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76DC6D-0EB6-AFC1-C44C-A56C02065D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344344"/>
              </p:ext>
            </p:extLst>
          </p:nvPr>
        </p:nvGraphicFramePr>
        <p:xfrm>
          <a:off x="222637" y="1017768"/>
          <a:ext cx="11632757" cy="5629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9407">
                  <a:extLst>
                    <a:ext uri="{9D8B030D-6E8A-4147-A177-3AD203B41FA5}">
                      <a16:colId xmlns:a16="http://schemas.microsoft.com/office/drawing/2014/main" val="290494965"/>
                    </a:ext>
                  </a:extLst>
                </a:gridCol>
                <a:gridCol w="5823350">
                  <a:extLst>
                    <a:ext uri="{9D8B030D-6E8A-4147-A177-3AD203B41FA5}">
                      <a16:colId xmlns:a16="http://schemas.microsoft.com/office/drawing/2014/main" val="2459839071"/>
                    </a:ext>
                  </a:extLst>
                </a:gridCol>
              </a:tblGrid>
              <a:tr h="36943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 w="0"/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Central Tendency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 w="0"/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Dispersion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436018"/>
                  </a:ext>
                </a:extLst>
              </a:tr>
              <a:tr h="526008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b="0" dirty="0"/>
                        <a:t>Measures of central tendency </a:t>
                      </a:r>
                      <a:r>
                        <a:rPr lang="en-US" sz="2000" dirty="0"/>
                        <a:t>are statistical tools used to identify the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central or typical value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/>
                        <a:t>within a dataset. 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/>
                        <a:t>They help summarize a large set of data with a single representative value, giving an idea of where most values in the distribution lie.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2000" dirty="0"/>
                        <a:t>The three main measures of central tendency are: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AutoNum type="arabicPeriod"/>
                      </a:pPr>
                      <a:r>
                        <a:rPr lang="en-US" sz="2000" b="1" dirty="0"/>
                        <a:t>Mean : </a:t>
                      </a:r>
                      <a:r>
                        <a:rPr lang="en-US" sz="2000" b="0" dirty="0"/>
                        <a:t>Average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0" dirty="0"/>
                        <a:t>value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AutoNum type="arabicPeriod"/>
                      </a:pPr>
                      <a:r>
                        <a:rPr lang="en-US" sz="2000" b="1" dirty="0"/>
                        <a:t>Median:</a:t>
                      </a:r>
                      <a:r>
                        <a:rPr lang="en-US" sz="2000" dirty="0"/>
                        <a:t>  Middle Value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AutoNum type="arabicPeriod"/>
                      </a:pPr>
                      <a:r>
                        <a:rPr lang="en-US" sz="2000" b="1" dirty="0"/>
                        <a:t>Mode: </a:t>
                      </a:r>
                      <a:r>
                        <a:rPr lang="en-US" sz="2000" b="0" dirty="0"/>
                        <a:t>M</a:t>
                      </a:r>
                      <a:r>
                        <a:rPr lang="en-US" sz="2000" dirty="0"/>
                        <a:t>ost frequently occurred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b="0" dirty="0"/>
                        <a:t>Measures of dispersion </a:t>
                      </a:r>
                      <a:r>
                        <a:rPr lang="en-US" sz="2000" dirty="0"/>
                        <a:t>are statistical tools that describe the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spread or variability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/>
                        <a:t>of data values around a central point (like the mean or median). 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/>
                        <a:t>They help us understand how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similar or diverse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/>
                        <a:t>the data points are within a dataset.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2000" dirty="0"/>
                        <a:t>The three main measures of dispersion are: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000" b="1" dirty="0"/>
                        <a:t>Range: </a:t>
                      </a:r>
                      <a:r>
                        <a:rPr lang="en-US" sz="2000" dirty="0"/>
                        <a:t>The difference between the highest and lowest values.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2. Variance: </a:t>
                      </a:r>
                      <a:r>
                        <a:rPr lang="en-US" sz="2000" b="0" dirty="0"/>
                        <a:t>The</a:t>
                      </a:r>
                      <a:r>
                        <a:rPr lang="en-US" sz="2000" dirty="0"/>
                        <a:t> average of the squared differences from the mean.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3. Standard Deviation</a:t>
                      </a:r>
                      <a:r>
                        <a:rPr lang="en-US" sz="2000" dirty="0"/>
                        <a:t>: The square root of variance.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18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325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A1FA-E005-FA71-04F7-6433C0AD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9746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FC238-BD2A-7162-6ABF-1EBE429DA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151" y="897468"/>
            <a:ext cx="10515600" cy="527949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 mean is the sum of the value of each observation in a dataset divided by the number of observations. It is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the </a:t>
            </a:r>
            <a:r>
              <a:rPr lang="en-US" b="0" i="0" dirty="0">
                <a:solidFill>
                  <a:srgbClr val="FF0000"/>
                </a:solidFill>
                <a:effectLst/>
                <a:latin typeface="Google Sans"/>
              </a:rPr>
              <a:t>most accurate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measure of central tendency. </a:t>
            </a:r>
            <a:r>
              <a:rPr lang="en-US" dirty="0"/>
              <a:t>This is also known as the </a:t>
            </a:r>
            <a:r>
              <a:rPr lang="en-US" dirty="0">
                <a:solidFill>
                  <a:srgbClr val="FF0000"/>
                </a:solidFill>
              </a:rPr>
              <a:t>arithmetic average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FD2639-7EA5-71D5-27FA-59E82AF66E7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397" y="2576223"/>
            <a:ext cx="9827812" cy="416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343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E9434-5918-36E7-1A6D-CB79EC9F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5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Mean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5CA3985-C2E0-3FF9-67E9-337EB36219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4501" y="1065475"/>
            <a:ext cx="730724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2922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DD7D-888A-08CB-C336-FCFCB355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Mean</a:t>
            </a:r>
            <a:r>
              <a:rPr lang="en-US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76DFEC5-AB66-A41A-10EA-397A3D4033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1133" y="1319917"/>
            <a:ext cx="9748299" cy="546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600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DC03-E8A1-F2DE-BBE1-716D958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Mean</a:t>
            </a:r>
            <a:r>
              <a:rPr lang="en-US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759C8E4-5535-DC3F-B291-7A9C328375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426" y="1288112"/>
            <a:ext cx="9867569" cy="545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6578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2DB30-C73B-C300-34CC-A23CC088E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522"/>
          </a:xfrm>
        </p:spPr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Practice-1</a:t>
            </a:r>
            <a:r>
              <a:rPr lang="en-US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4738DEB-3DE6-32B8-261C-45115A4F4C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065475"/>
            <a:ext cx="9601863" cy="564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125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2A6F3-E84A-EBDE-AF79-B2C6D47C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084"/>
          </a:xfrm>
        </p:spPr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Practice-2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4F870F-8405-597A-676B-7195E2DA8F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199" y="1335088"/>
            <a:ext cx="10126649" cy="5423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4172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1DAE1-6DC6-C734-4921-CD2D3858C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444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Practice-3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972972-8F45-5F17-E0B9-1200603F86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184" y="1166813"/>
            <a:ext cx="9676736" cy="550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4009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CCB0-63A3-B64F-DE78-FDFC03DC6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0"/>
            <a:ext cx="10515600" cy="93825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Median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438CB-7B27-E94B-E9D7-5187862E5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6448"/>
            <a:ext cx="10515600" cy="577264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Median is the middle value in distribution when the values are arranged in ascending or descending order. The median is a value which divides the series into two equal parts.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62AA1D-974F-3B65-ECA4-5F4B241FAEC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68" y="2234317"/>
            <a:ext cx="9748299" cy="450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286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735A-2CDF-9B73-730F-F33F10B5C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1025718"/>
          </a:xfrm>
        </p:spPr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Median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081B00-2B76-34D5-4297-22BF48F03C7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621" y="962109"/>
            <a:ext cx="9350734" cy="547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5932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BA8AF-1092-B358-89CA-609E7ED3A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49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Median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6F4516-2112-0B7A-EACB-F7B0DF305D4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85962"/>
            <a:ext cx="9832450" cy="5701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9572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0F5A1-9F4E-0253-207A-DC4F7595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72"/>
            <a:ext cx="10515600" cy="6838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Median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010FEC-99F4-8D28-924B-11FCEF922FB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2108" y="1097756"/>
            <a:ext cx="10391692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7176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0081-7CC5-1903-5B93-F148E301C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73"/>
            <a:ext cx="10515600" cy="69176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Median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295643-4D8E-5CE4-AC16-7A71EFE6C18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4157" y="974725"/>
            <a:ext cx="9295074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007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20892-A832-734B-4A4C-D5A1C1FB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7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Cont.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2A4799-1ADB-91B6-7874-8B1C9E39BFA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8254" y="1132681"/>
            <a:ext cx="7180028" cy="536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2396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6BB2-4CE9-9B74-CD8F-DDC39B57B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4C6D441-0805-99FF-963E-6F5093590A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770" y="1510748"/>
            <a:ext cx="8810046" cy="5224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90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9C8E-9C07-5EE6-78B6-5583D820B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610"/>
            <a:ext cx="10515600" cy="83488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E3369-8D76-4BCD-69CA-72DAE0586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1034"/>
            <a:ext cx="10515600" cy="53659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Mode is defined as the value that occurs most frequently in a statistical distribution. The mode is the </a:t>
            </a:r>
            <a:r>
              <a:rPr lang="en-US" sz="2800" dirty="0">
                <a:solidFill>
                  <a:srgbClr val="FF0000"/>
                </a:solidFill>
              </a:rPr>
              <a:t>least </a:t>
            </a:r>
            <a:r>
              <a:rPr lang="en-US" dirty="0">
                <a:solidFill>
                  <a:srgbClr val="FF0000"/>
                </a:solidFill>
              </a:rPr>
              <a:t>accurate</a:t>
            </a:r>
            <a:r>
              <a:rPr lang="en-US" dirty="0"/>
              <a:t> measure </a:t>
            </a:r>
            <a:r>
              <a:rPr lang="en-US" b="1" dirty="0"/>
              <a:t>for 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of central tendency.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94E302-5DE5-0897-AB46-C997F5BB82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" y="1940118"/>
            <a:ext cx="8372723" cy="469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2058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C109-E785-257B-48C7-395EE0A2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Mode</a:t>
            </a:r>
            <a:r>
              <a:rPr lang="en-US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EEC89F-1776-6353-54CC-C1500A3651F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7869" y="1447137"/>
            <a:ext cx="8627164" cy="498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969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6C14F-E228-E4ED-B69F-AADEA879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Mode</a:t>
            </a:r>
            <a:r>
              <a:rPr lang="en-US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6B1141-D503-5EC4-F3E5-08A3BF9F28F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1965" y="1598212"/>
            <a:ext cx="8571506" cy="4627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5106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C5024-55F6-4346-8FAB-E36FB9B75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221"/>
            <a:ext cx="10515600" cy="8110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Mode</a:t>
            </a:r>
            <a:r>
              <a:rPr lang="en-US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B53FF4-087B-5C3A-A5AC-5FD4B0FD3AC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650" y="1039019"/>
            <a:ext cx="8921364" cy="569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4803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71E4-0E81-630C-ACB9-BD6FAE82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8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670CDB-A6A2-64B2-B0FD-2864FFA46D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3283" y="887507"/>
            <a:ext cx="9782599" cy="597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2339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6BEE-E355-B46D-DCE4-7E4D5CAAB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539"/>
            <a:ext cx="10515600" cy="61225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Most Accurate &amp; Least Accurate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CD79FF8-A7A7-DAFE-4B21-FC9EF4E4EB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974739"/>
              </p:ext>
            </p:extLst>
          </p:nvPr>
        </p:nvGraphicFramePr>
        <p:xfrm>
          <a:off x="340660" y="850789"/>
          <a:ext cx="11564470" cy="5768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364">
                  <a:extLst>
                    <a:ext uri="{9D8B030D-6E8A-4147-A177-3AD203B41FA5}">
                      <a16:colId xmlns:a16="http://schemas.microsoft.com/office/drawing/2014/main" val="3862696266"/>
                    </a:ext>
                  </a:extLst>
                </a:gridCol>
                <a:gridCol w="6024283">
                  <a:extLst>
                    <a:ext uri="{9D8B030D-6E8A-4147-A177-3AD203B41FA5}">
                      <a16:colId xmlns:a16="http://schemas.microsoft.com/office/drawing/2014/main" val="3304272113"/>
                    </a:ext>
                  </a:extLst>
                </a:gridCol>
                <a:gridCol w="3854823">
                  <a:extLst>
                    <a:ext uri="{9D8B030D-6E8A-4147-A177-3AD203B41FA5}">
                      <a16:colId xmlns:a16="http://schemas.microsoft.com/office/drawing/2014/main" val="939427522"/>
                    </a:ext>
                  </a:extLst>
                </a:gridCol>
              </a:tblGrid>
              <a:tr h="139315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Measure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Accurate When…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Least Accurate When...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001494"/>
                  </a:ext>
                </a:extLst>
              </a:tr>
              <a:tr h="1393150">
                <a:tc>
                  <a:txBody>
                    <a:bodyPr/>
                    <a:lstStyle/>
                    <a:p>
                      <a:r>
                        <a:rPr lang="en-US" sz="2800" b="1" dirty="0"/>
                        <a:t>Mean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Data are normally distributed and without outliers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Data are skewed or have outliers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4698937"/>
                  </a:ext>
                </a:extLst>
              </a:tr>
              <a:tr h="1393150">
                <a:tc>
                  <a:txBody>
                    <a:bodyPr/>
                    <a:lstStyle/>
                    <a:p>
                      <a:r>
                        <a:rPr lang="en-US" sz="2800" b="1" dirty="0"/>
                        <a:t>Median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Data are skewed or have outliers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Nominal/categorical data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8933701"/>
                  </a:ext>
                </a:extLst>
              </a:tr>
              <a:tr h="1589221">
                <a:tc>
                  <a:txBody>
                    <a:bodyPr/>
                    <a:lstStyle/>
                    <a:p>
                      <a:r>
                        <a:rPr lang="en-US" sz="2800" b="1" dirty="0"/>
                        <a:t>Mode</a:t>
                      </a:r>
                      <a:r>
                        <a:rPr lang="en-US" sz="28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Data are categorical or multimodal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Data are continuous or unimodal with no clear repetition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7193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520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A2588-8337-1BD3-63BF-D2B0E3A3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132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718D3-E25F-811D-6989-19C116E7B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4156"/>
            <a:ext cx="10515600" cy="5206904"/>
          </a:xfrm>
        </p:spPr>
        <p:txBody>
          <a:bodyPr/>
          <a:lstStyle/>
          <a:p>
            <a:r>
              <a:rPr lang="en-AU" sz="2800" dirty="0"/>
              <a:t>The simplest measure of dispersion is the range. It is the </a:t>
            </a:r>
            <a:r>
              <a:rPr lang="en-AU" sz="2800" dirty="0">
                <a:solidFill>
                  <a:srgbClr val="FF0000"/>
                </a:solidFill>
              </a:rPr>
              <a:t>least</a:t>
            </a:r>
            <a:r>
              <a:rPr lang="en-AU" sz="2800" dirty="0"/>
              <a:t> </a:t>
            </a:r>
            <a:r>
              <a:rPr lang="en-US" i="0" dirty="0">
                <a:solidFill>
                  <a:srgbClr val="FF0000"/>
                </a:solidFill>
                <a:effectLst/>
                <a:latin typeface="DeepSeek-CJK-patch"/>
              </a:rPr>
              <a:t>accurate </a:t>
            </a:r>
            <a:r>
              <a:rPr lang="en-US" i="0" dirty="0">
                <a:effectLst/>
                <a:latin typeface="DeepSeek-CJK-patch"/>
              </a:rPr>
              <a:t>measure of dispersion.</a:t>
            </a:r>
            <a:endParaRPr lang="en-AU" sz="2800" dirty="0"/>
          </a:p>
          <a:p>
            <a:r>
              <a:rPr lang="en-AU" sz="2800" dirty="0"/>
              <a:t>The range is the difference between the minimum and maximum values in a group of observations.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A8BC5-AACF-35B6-1C2F-50D2AF619C0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2352" y="2655736"/>
            <a:ext cx="8746434" cy="420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8261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B52A0-7606-7AD6-EA44-2042B006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23"/>
            <a:ext cx="10515600" cy="80308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Range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68C604-F577-AE5E-91F1-3A59B11374E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639" y="731520"/>
            <a:ext cx="4603804" cy="260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FD6429-EFD9-F319-C679-1D57577167BA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026" y="3615856"/>
            <a:ext cx="5780598" cy="303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8F668A-C039-2A46-FE77-247A406B8424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9625" y="1256306"/>
            <a:ext cx="6093350" cy="407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8545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593C6-6601-69D8-211B-ADD03561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73"/>
            <a:ext cx="10515600" cy="86669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</a:t>
            </a:r>
            <a:r>
              <a:rPr lang="en-US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A15F72-84A0-F6D8-CFC9-FA77F4B9B8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8355" y="779228"/>
            <a:ext cx="9183756" cy="6011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5206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3BA86-7171-0835-6C86-650CF35C4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05"/>
            <a:ext cx="10515600" cy="81898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Standard Deviation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91E0D-927B-4EAE-49B8-5FD913D4D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29" y="850790"/>
            <a:ext cx="11775881" cy="589589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Standard deviation is the positive square root of the average of the square of the derivations of the measurements from their means.</a:t>
            </a:r>
            <a:r>
              <a:rPr lang="en-AU" sz="2800" dirty="0"/>
              <a:t>  It is the </a:t>
            </a:r>
            <a:r>
              <a:rPr lang="en-AU" sz="2800" dirty="0">
                <a:solidFill>
                  <a:srgbClr val="FF0000"/>
                </a:solidFill>
              </a:rPr>
              <a:t>most</a:t>
            </a:r>
            <a:r>
              <a:rPr lang="en-AU" sz="2800" dirty="0"/>
              <a:t> </a:t>
            </a:r>
            <a:r>
              <a:rPr lang="en-US" i="0" dirty="0">
                <a:solidFill>
                  <a:srgbClr val="FF0000"/>
                </a:solidFill>
                <a:effectLst/>
                <a:latin typeface="DeepSeek-CJK-patch"/>
              </a:rPr>
              <a:t>accurate </a:t>
            </a:r>
            <a:r>
              <a:rPr lang="en-US" i="0" dirty="0">
                <a:effectLst/>
                <a:latin typeface="DeepSeek-CJK-patch"/>
              </a:rPr>
              <a:t>measure</a:t>
            </a:r>
            <a:r>
              <a:rPr lang="en-US" i="0" dirty="0">
                <a:solidFill>
                  <a:srgbClr val="FF0000"/>
                </a:solidFill>
                <a:effectLst/>
                <a:latin typeface="DeepSeek-CJK-patch"/>
              </a:rPr>
              <a:t> </a:t>
            </a:r>
            <a:r>
              <a:rPr lang="en-US" i="0" dirty="0">
                <a:effectLst/>
                <a:latin typeface="DeepSeek-CJK-patch"/>
              </a:rPr>
              <a:t>of</a:t>
            </a:r>
            <a:r>
              <a:rPr lang="en-US" i="0" dirty="0">
                <a:solidFill>
                  <a:srgbClr val="FF0000"/>
                </a:solidFill>
                <a:effectLst/>
                <a:latin typeface="DeepSeek-CJK-patch"/>
              </a:rPr>
              <a:t> </a:t>
            </a:r>
            <a:r>
              <a:rPr lang="en-US" i="0" dirty="0">
                <a:effectLst/>
                <a:latin typeface="DeepSeek-CJK-patch"/>
              </a:rPr>
              <a:t>dispersion</a:t>
            </a:r>
            <a:r>
              <a:rPr lang="en-US" i="0" dirty="0">
                <a:solidFill>
                  <a:srgbClr val="FF0000"/>
                </a:solidFill>
                <a:effectLst/>
                <a:latin typeface="DeepSeek-CJK-patch"/>
              </a:rPr>
              <a:t>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28A5E5-9950-61F6-6E45-2FD3B66FA03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104" y="2051437"/>
            <a:ext cx="8245503" cy="4579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420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19227-C7C2-02A0-C3E6-1C749619D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23"/>
            <a:ext cx="10515600" cy="83488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Standard Deviation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4A3053-5BEE-3486-CC02-6AAAF519A4A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670" y="882595"/>
            <a:ext cx="9581321" cy="562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6174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2A3F0-669D-CBC3-4CEE-AEFAF952C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51"/>
            <a:ext cx="10515600" cy="6480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Standard Deviation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BBDF0F-ABE1-D276-C088-144BD39AB2A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182" y="803083"/>
            <a:ext cx="9247367" cy="597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4711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AF762-22AB-DE15-82B1-5DD8E9483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562"/>
            <a:ext cx="10515600" cy="76332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Standard Deviation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46958E-FC15-EB2D-5523-B5A6B89CBD9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763" y="739471"/>
            <a:ext cx="9827813" cy="596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1611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BA9D-0DA0-817F-79D7-D02BEDC42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62815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Practice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742D039-E348-BF92-3AC6-189725F404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056" y="612250"/>
            <a:ext cx="9819861" cy="604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5194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923E6-93C6-1888-E3BF-836BD285C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13"/>
            <a:ext cx="10515600" cy="58242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Most Accurate &amp; Least Accurate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68E1CB7-E320-B6DD-0950-1029016A18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178392"/>
              </p:ext>
            </p:extLst>
          </p:nvPr>
        </p:nvGraphicFramePr>
        <p:xfrm>
          <a:off x="295836" y="878540"/>
          <a:ext cx="11474823" cy="5423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4941">
                  <a:extLst>
                    <a:ext uri="{9D8B030D-6E8A-4147-A177-3AD203B41FA5}">
                      <a16:colId xmlns:a16="http://schemas.microsoft.com/office/drawing/2014/main" val="1859167752"/>
                    </a:ext>
                  </a:extLst>
                </a:gridCol>
                <a:gridCol w="3824941">
                  <a:extLst>
                    <a:ext uri="{9D8B030D-6E8A-4147-A177-3AD203B41FA5}">
                      <a16:colId xmlns:a16="http://schemas.microsoft.com/office/drawing/2014/main" val="2308230754"/>
                    </a:ext>
                  </a:extLst>
                </a:gridCol>
                <a:gridCol w="3824941">
                  <a:extLst>
                    <a:ext uri="{9D8B030D-6E8A-4147-A177-3AD203B41FA5}">
                      <a16:colId xmlns:a16="http://schemas.microsoft.com/office/drawing/2014/main" val="1797282400"/>
                    </a:ext>
                  </a:extLst>
                </a:gridCol>
              </a:tblGrid>
              <a:tr h="90394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404040"/>
                          </a:solidFill>
                          <a:effectLst/>
                        </a:rPr>
                        <a:t>Measure</a:t>
                      </a:r>
                    </a:p>
                  </a:txBody>
                  <a:tcPr marR="76200" marT="76200" marB="762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404040"/>
                          </a:solidFill>
                          <a:effectLst/>
                        </a:rPr>
                        <a:t>Most Accurate When...</a:t>
                      </a:r>
                    </a:p>
                  </a:txBody>
                  <a:tcPr marL="76200" marR="76200" marT="76200" marB="762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404040"/>
                          </a:solidFill>
                          <a:effectLst/>
                        </a:rPr>
                        <a:t>Least Accurate When...</a:t>
                      </a:r>
                    </a:p>
                  </a:txBody>
                  <a:tcPr marL="76200" marR="76200" marT="76200" marB="7620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198391"/>
                  </a:ext>
                </a:extLst>
              </a:tr>
              <a:tr h="903941">
                <a:tc>
                  <a:txBody>
                    <a:bodyPr/>
                    <a:lstStyle/>
                    <a:p>
                      <a:r>
                        <a:rPr lang="en-US" sz="2000" b="1" dirty="0">
                          <a:effectLst/>
                        </a:rPr>
                        <a:t>Standard Deviation</a:t>
                      </a:r>
                      <a:endParaRPr lang="en-US" sz="2000" dirty="0">
                        <a:effectLst/>
                      </a:endParaRPr>
                    </a:p>
                  </a:txBody>
                  <a:tcPr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Normal data, no outliers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Skewed data, outliers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3261813407"/>
                  </a:ext>
                </a:extLst>
              </a:tr>
              <a:tr h="903941">
                <a:tc>
                  <a:txBody>
                    <a:bodyPr/>
                    <a:lstStyle/>
                    <a:p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Interquartile Range (</a:t>
                      </a:r>
                      <a:r>
                        <a:rPr lang="en-US" sz="2000" b="1" dirty="0">
                          <a:effectLst/>
                        </a:rPr>
                        <a:t>IQR)</a:t>
                      </a:r>
                      <a:endParaRPr lang="en-US" sz="2000" dirty="0">
                        <a:effectLst/>
                      </a:endParaRPr>
                    </a:p>
                  </a:txBody>
                  <a:tcPr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Skewed data, outliers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Nominal/categorical data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162862404"/>
                  </a:ext>
                </a:extLst>
              </a:tr>
              <a:tr h="903941">
                <a:tc>
                  <a:txBody>
                    <a:bodyPr/>
                    <a:lstStyle/>
                    <a:p>
                      <a:r>
                        <a:rPr lang="en-US" sz="2000" b="1">
                          <a:effectLst/>
                        </a:rPr>
                        <a:t>Range</a:t>
                      </a:r>
                      <a:endParaRPr lang="en-US" sz="2000">
                        <a:effectLst/>
                      </a:endParaRPr>
                    </a:p>
                  </a:txBody>
                  <a:tcPr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Quick estimate (but unreliable)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Data have outliers or large variability</a:t>
                      </a:r>
                      <a:endParaRPr lang="en-US" sz="2000" dirty="0">
                        <a:effectLst/>
                      </a:endParaRP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70298898"/>
                  </a:ext>
                </a:extLst>
              </a:tr>
              <a:tr h="903941">
                <a:tc>
                  <a:txBody>
                    <a:bodyPr/>
                    <a:lstStyle/>
                    <a:p>
                      <a:r>
                        <a:rPr lang="en-US" sz="2000" b="1">
                          <a:effectLst/>
                        </a:rPr>
                        <a:t>Variance</a:t>
                      </a:r>
                      <a:endParaRPr lang="en-US" sz="2000">
                        <a:effectLst/>
                      </a:endParaRPr>
                    </a:p>
                  </a:txBody>
                  <a:tcPr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Mathematical computations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Reporting (units are squared)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2893669522"/>
                  </a:ext>
                </a:extLst>
              </a:tr>
              <a:tr h="903941">
                <a:tc>
                  <a:txBody>
                    <a:bodyPr/>
                    <a:lstStyle/>
                    <a:p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Absolute Deviation (</a:t>
                      </a:r>
                      <a:r>
                        <a:rPr lang="en-US" sz="2000" b="1" dirty="0">
                          <a:effectLst/>
                        </a:rPr>
                        <a:t>MAD)</a:t>
                      </a:r>
                      <a:endParaRPr lang="en-US" sz="2000" dirty="0">
                        <a:effectLst/>
                      </a:endParaRPr>
                    </a:p>
                  </a:txBody>
                  <a:tcPr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Robust alternative to SD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Rarely used in formal stats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1186417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191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4FEC9-8687-E95D-A3B5-235610CDA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463"/>
          </a:xfrm>
        </p:spPr>
        <p:txBody>
          <a:bodyPr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References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0B75F-7D1F-D6D0-B7D3-D9B33F0EE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4047"/>
            <a:ext cx="10515600" cy="5172916"/>
          </a:xfrm>
        </p:spPr>
        <p:txBody>
          <a:bodyPr>
            <a:normAutofit fontScale="85000" lnSpcReduction="10000"/>
          </a:bodyPr>
          <a:lstStyle/>
          <a:p>
            <a:pPr marL="0" marR="0" indent="0">
              <a:lnSpc>
                <a:spcPct val="150000"/>
              </a:lnSpc>
              <a:buNone/>
            </a:pP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Bajracharya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D.R., Shrestha, R.M., Singh, M.B.,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Sthapit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Y.R.,&amp;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Bajracharya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B.C. (2075).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Basic mathematics.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	Kathmandu: 	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Sukunda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Pustak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Bhawan.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Gupta, S. (2005).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Research methodology and statistical techniques.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New Delhi: Deep &amp; Deep Publications PVT.LTD.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Gupta, S.C.,&amp; Kapoor, V.K. (2000).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Fundamentals of mathematical statistics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(10th ed.). New Delhi: Sultan Chand &amp; 	Sons.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Kenney, J. F., &amp; Keeping, E. S. (1951).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Mathematics of statistics, Part. 2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(2nd ed.). Princeton, NJ: Van Nostrand.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Press, W. H., Flannery, B. P.,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Teukolsky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S. A.,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Vetterling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W. T. (1992). Moments of a distribution: Mean, variance, 	skewness, and so forth.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Numerical Recipes in FORTRAN: The Art of Scientific Computing, 14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(1), 604-609.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Roberts, M. J., &amp; Riccardo, R. A. (1999).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Student's guide to analysis of variance.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London: Routledge.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Sthapit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A.B., Yadav, R.S.,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Khanal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S.P.,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Baidar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P., &amp;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Amatya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P.B. (2017). 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Business statistics.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Kathmandu: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Ashmita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	Books Publishers and Distributors (P) Ltd.</a:t>
            </a: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48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889</Words>
  <Application>Microsoft Office PowerPoint</Application>
  <PresentationFormat>Widescreen</PresentationFormat>
  <Paragraphs>125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DeepSeek-CJK-patch</vt:lpstr>
      <vt:lpstr>Google Sans</vt:lpstr>
      <vt:lpstr>Times New Roman</vt:lpstr>
      <vt:lpstr>Wingdings</vt:lpstr>
      <vt:lpstr>Office Theme</vt:lpstr>
      <vt:lpstr>Warm Welcome</vt:lpstr>
      <vt:lpstr>Types of Series </vt:lpstr>
      <vt:lpstr>Measures of Central Tendency &amp; Dispersion</vt:lpstr>
      <vt:lpstr>Mean</vt:lpstr>
      <vt:lpstr>Mean </vt:lpstr>
      <vt:lpstr>Mean </vt:lpstr>
      <vt:lpstr>Mean </vt:lpstr>
      <vt:lpstr>Practice-1 </vt:lpstr>
      <vt:lpstr>Practice-2</vt:lpstr>
      <vt:lpstr>Practice-3</vt:lpstr>
      <vt:lpstr>Median</vt:lpstr>
      <vt:lpstr>Median </vt:lpstr>
      <vt:lpstr>Median </vt:lpstr>
      <vt:lpstr>Median </vt:lpstr>
      <vt:lpstr>Median</vt:lpstr>
      <vt:lpstr>Cont.</vt:lpstr>
      <vt:lpstr>Practice </vt:lpstr>
      <vt:lpstr>Mode</vt:lpstr>
      <vt:lpstr>Mode </vt:lpstr>
      <vt:lpstr>Mode </vt:lpstr>
      <vt:lpstr>Mode </vt:lpstr>
      <vt:lpstr>Practice</vt:lpstr>
      <vt:lpstr>Most Accurate &amp; Least Accurate</vt:lpstr>
      <vt:lpstr>Range</vt:lpstr>
      <vt:lpstr>Range</vt:lpstr>
      <vt:lpstr>Practice </vt:lpstr>
      <vt:lpstr>Standard Deviation</vt:lpstr>
      <vt:lpstr>Standard Deviation</vt:lpstr>
      <vt:lpstr>Standard Deviation</vt:lpstr>
      <vt:lpstr>Standard Deviation</vt:lpstr>
      <vt:lpstr>Practice</vt:lpstr>
      <vt:lpstr>Most Accurate &amp; Least Accurate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Welcome</dc:title>
  <dc:creator>Dell</dc:creator>
  <cp:lastModifiedBy>Dell</cp:lastModifiedBy>
  <cp:revision>21</cp:revision>
  <dcterms:created xsi:type="dcterms:W3CDTF">2025-04-23T02:25:34Z</dcterms:created>
  <dcterms:modified xsi:type="dcterms:W3CDTF">2025-05-04T15:00:20Z</dcterms:modified>
</cp:coreProperties>
</file>