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7" r:id="rId3"/>
    <p:sldId id="259" r:id="rId4"/>
    <p:sldId id="265" r:id="rId5"/>
    <p:sldId id="260" r:id="rId6"/>
    <p:sldId id="261" r:id="rId7"/>
    <p:sldId id="262" r:id="rId8"/>
    <p:sldId id="263" r:id="rId9"/>
    <p:sldId id="264" r:id="rId10"/>
    <p:sldId id="266" r:id="rId11"/>
    <p:sldId id="273" r:id="rId12"/>
    <p:sldId id="27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6" y="-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D7A0ED-2A54-496C-B598-205985B75074}"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D7A0ED-2A54-496C-B598-205985B75074}"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D7A0ED-2A54-496C-B598-205985B75074}"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5D7A0ED-2A54-496C-B598-205985B75074}"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D7A0ED-2A54-496C-B598-205985B75074}" type="datetimeFigureOut">
              <a:rPr lang="en-US" smtClean="0"/>
              <a:pPr/>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5D7A0ED-2A54-496C-B598-205985B75074}" type="datetimeFigureOut">
              <a:rPr lang="en-US" smtClean="0"/>
              <a:pPr/>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D7A0ED-2A54-496C-B598-205985B75074}" type="datetimeFigureOut">
              <a:rPr lang="en-US" smtClean="0"/>
              <a:pPr/>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D7A0ED-2A54-496C-B598-205985B75074}"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D7A0ED-2A54-496C-B598-205985B75074}"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D7A0ED-2A54-496C-B598-205985B75074}"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D7A0ED-2A54-496C-B598-205985B75074}"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5004A-3E49-42E2-8D49-10F65F58936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7A0ED-2A54-496C-B598-205985B75074}" type="datetimeFigureOut">
              <a:rPr lang="en-US" smtClean="0"/>
              <a:pPr/>
              <a:t>2/18/2025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15004A-3E49-42E2-8D49-10F65F5893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t>SO: 563 Structural- Functional Perspective </a:t>
            </a:r>
            <a:r>
              <a:rPr lang="en-US" sz="4000" dirty="0"/>
              <a:t/>
            </a:r>
            <a:br>
              <a:rPr lang="en-US" sz="4000" dirty="0"/>
            </a:br>
            <a:endParaRPr lang="en-US" sz="4000" b="1" dirty="0">
              <a:latin typeface="Preeti" pitchFamily="2" charset="0"/>
              <a:ea typeface="SimSun" panose="02010600030101010101" pitchFamily="2" charset="-122"/>
            </a:endParaRPr>
          </a:p>
        </p:txBody>
      </p:sp>
      <p:sp>
        <p:nvSpPr>
          <p:cNvPr id="3" name="Content Placeholder 2"/>
          <p:cNvSpPr>
            <a:spLocks noGrp="1"/>
          </p:cNvSpPr>
          <p:nvPr>
            <p:ph idx="1"/>
          </p:nvPr>
        </p:nvSpPr>
        <p:spPr/>
        <p:txBody>
          <a:bodyPr>
            <a:noAutofit/>
          </a:bodyPr>
          <a:lstStyle/>
          <a:p>
            <a:pPr lvl="0" algn="just"/>
            <a:r>
              <a:rPr lang="en-US" sz="2800" dirty="0"/>
              <a:t>Structural functionalism claims that structure is an organized arrangement of parts. The social network is made up of social relationship between individuals of a society controlled by norms or patterns.  In fact organic analogy is central to this theory. There remains the vitality of customs. </a:t>
            </a:r>
            <a:endParaRPr lang="en-US" sz="2800" dirty="0" smtClean="0"/>
          </a:p>
          <a:p>
            <a:pPr algn="just"/>
            <a:r>
              <a:rPr lang="en-US" sz="2800" dirty="0"/>
              <a:t>Functionalism addresses society as a whole in terms of the function of its constituent elements; namely norms, values, arts, laws, religion, customs, traditions and institutions.</a:t>
            </a:r>
          </a:p>
          <a:p>
            <a:pPr lvl="0" algn="just"/>
            <a:endParaRPr lang="en-US" dirty="0"/>
          </a:p>
          <a:p>
            <a:pPr algn="just"/>
            <a:endParaRPr lang="en-US" dirty="0">
              <a:latin typeface="Preeti" pitchFamily="2" charset="0"/>
              <a:ea typeface="Calibri" panose="020F0502020204030204" pitchFamily="34" charset="0"/>
              <a:cs typeface="Mangal" panose="02040503050203030202"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latin typeface="+mn-lt"/>
                <a:ea typeface="SimSun" panose="02010600030101010101" pitchFamily="2" charset="-122"/>
              </a:rPr>
              <a:t>Cont</a:t>
            </a:r>
            <a:r>
              <a:rPr lang="en-US" sz="2800" b="1" dirty="0" smtClean="0">
                <a:latin typeface="+mn-lt"/>
                <a:ea typeface="SimSun" panose="02010600030101010101" pitchFamily="2" charset="-122"/>
              </a:rPr>
              <a:t>…..</a:t>
            </a:r>
            <a:endParaRPr lang="en-US" sz="2800" b="1" dirty="0">
              <a:latin typeface="+mn-lt"/>
              <a:ea typeface="SimSun" panose="02010600030101010101" pitchFamily="2" charset="-122"/>
            </a:endParaRPr>
          </a:p>
        </p:txBody>
      </p:sp>
      <p:sp>
        <p:nvSpPr>
          <p:cNvPr id="3" name="Content Placeholder 2"/>
          <p:cNvSpPr>
            <a:spLocks noGrp="1"/>
          </p:cNvSpPr>
          <p:nvPr>
            <p:ph idx="1"/>
          </p:nvPr>
        </p:nvSpPr>
        <p:spPr/>
        <p:txBody>
          <a:bodyPr>
            <a:normAutofit fontScale="92500" lnSpcReduction="20000"/>
          </a:bodyPr>
          <a:lstStyle/>
          <a:p>
            <a:pPr lvl="0" algn="just"/>
            <a:r>
              <a:rPr lang="en-US" sz="3000" dirty="0" smtClean="0">
                <a:latin typeface="Kantipur" pitchFamily="2" charset="0"/>
                <a:ea typeface="Calibri" panose="020F0502020204030204" pitchFamily="34" charset="0"/>
                <a:cs typeface="Times New Roman" panose="02020603050405020304" pitchFamily="18" charset="0"/>
              </a:rPr>
              <a:t> </a:t>
            </a:r>
            <a:r>
              <a:rPr lang="en-US" sz="3000" dirty="0"/>
              <a:t>It is a sociological perspective which tries to explain a social elements or cultural patterns in terms of its consequences for different elements as well as for the system as a whole. Functionalism perspective regards society as a system so that we call structural functional perspective is a </a:t>
            </a:r>
            <a:r>
              <a:rPr lang="en-US" sz="3000" i="1" dirty="0"/>
              <a:t>System Theory</a:t>
            </a:r>
            <a:r>
              <a:rPr lang="en-US" sz="3000" dirty="0"/>
              <a:t>.</a:t>
            </a:r>
          </a:p>
          <a:p>
            <a:pPr lvl="0" algn="just"/>
            <a:r>
              <a:rPr lang="en-US" sz="3000" dirty="0"/>
              <a:t>A system is an entity made up interconnected &amp; interrelated social parts. Structural functionalism is a broad perspective in sociology and anthropology which sets out to interpret society as a structure with interrelated parts.. </a:t>
            </a:r>
          </a:p>
          <a:p>
            <a:pPr marL="0" lvl="0" indent="0">
              <a:buNone/>
            </a:pPr>
            <a:r>
              <a:rPr lang="en-US" sz="3100" dirty="0" smtClean="0">
                <a:latin typeface="Kantipur" pitchFamily="2" charset="0"/>
                <a:ea typeface="Calibri" panose="020F0502020204030204" pitchFamily="34" charset="0"/>
                <a:cs typeface="Times New Roman" panose="02020603050405020304" pitchFamily="18" charset="0"/>
              </a:rPr>
              <a:t> </a:t>
            </a:r>
            <a:endParaRPr lang="en-US" sz="3100" dirty="0">
              <a:latin typeface="Kantipur" pitchFamily="2" charset="0"/>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b="1" dirty="0"/>
          </a:p>
        </p:txBody>
      </p:sp>
      <p:sp>
        <p:nvSpPr>
          <p:cNvPr id="3" name="Content Placeholder 2"/>
          <p:cNvSpPr>
            <a:spLocks noGrp="1"/>
          </p:cNvSpPr>
          <p:nvPr>
            <p:ph idx="1"/>
          </p:nvPr>
        </p:nvSpPr>
        <p:spPr/>
        <p:txBody>
          <a:bodyPr>
            <a:normAutofit/>
          </a:bodyPr>
          <a:lstStyle/>
          <a:p>
            <a:pPr lvl="0" algn="just"/>
            <a:r>
              <a:rPr lang="en-US" sz="2800" dirty="0"/>
              <a:t>According to</a:t>
            </a:r>
            <a:r>
              <a:rPr lang="en-US" sz="2800" b="1" dirty="0"/>
              <a:t> Collins Sociological Dictionary (2000)</a:t>
            </a:r>
            <a:r>
              <a:rPr lang="en-US" sz="2800" dirty="0"/>
              <a:t>- “ Structural Functionalism is a theoretical approaches in which societies are conceptualized as social system &amp; particular features of social  structure are explained in terms of their contribution of the maintenance of these system e.g. religions, ritual, explained in terms of contribution on it makes to social integration.”</a:t>
            </a:r>
          </a:p>
          <a:p>
            <a:pPr algn="just"/>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b="1" dirty="0"/>
          </a:p>
        </p:txBody>
      </p:sp>
      <p:sp>
        <p:nvSpPr>
          <p:cNvPr id="3" name="Content Placeholder 2"/>
          <p:cNvSpPr>
            <a:spLocks noGrp="1"/>
          </p:cNvSpPr>
          <p:nvPr>
            <p:ph idx="1"/>
          </p:nvPr>
        </p:nvSpPr>
        <p:spPr/>
        <p:txBody>
          <a:bodyPr>
            <a:normAutofit fontScale="77500" lnSpcReduction="20000"/>
          </a:bodyPr>
          <a:lstStyle/>
          <a:p>
            <a:endParaRPr lang="en-US" b="1"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en-US" sz="3600" dirty="0"/>
              <a:t>According to</a:t>
            </a:r>
            <a:r>
              <a:rPr lang="en-US" sz="3600" b="1" dirty="0"/>
              <a:t> Abraham Francis</a:t>
            </a:r>
            <a:r>
              <a:rPr lang="en-US" sz="3600" dirty="0"/>
              <a:t>- “Functionalism is simply a view of society as a self regulating system of interrelated elements with structured social relationships &amp; observed regularities.”</a:t>
            </a:r>
          </a:p>
          <a:p>
            <a:pPr lvl="0" algn="just"/>
            <a:r>
              <a:rPr lang="en-US" sz="3600" dirty="0"/>
              <a:t>According to</a:t>
            </a:r>
            <a:r>
              <a:rPr lang="en-US" sz="3600" b="1" dirty="0"/>
              <a:t> Merton (1962)</a:t>
            </a:r>
            <a:r>
              <a:rPr lang="en-US" sz="3600" dirty="0"/>
              <a:t> “Function are those observed consequences which make for the adaptations or adjustment of given society.”</a:t>
            </a:r>
          </a:p>
          <a:p>
            <a:pPr lvl="0" algn="just"/>
            <a:r>
              <a:rPr lang="en-US" sz="3600" dirty="0"/>
              <a:t>The variants of Structural functionalism are the works of Radcliff Brown, Evan Pritchard Emile Durkheim, </a:t>
            </a:r>
            <a:r>
              <a:rPr lang="en-US" sz="3600" dirty="0" smtClean="0"/>
              <a:t>Talcott </a:t>
            </a:r>
            <a:r>
              <a:rPr lang="en-US" sz="3600" dirty="0"/>
              <a:t>Parsons, </a:t>
            </a:r>
            <a:r>
              <a:rPr lang="en-US" sz="3600" dirty="0" err="1"/>
              <a:t>Nikles</a:t>
            </a:r>
            <a:r>
              <a:rPr lang="en-US" sz="3600" dirty="0"/>
              <a:t> </a:t>
            </a:r>
            <a:r>
              <a:rPr lang="en-US" sz="3600" dirty="0" err="1"/>
              <a:t>Luhmann</a:t>
            </a:r>
            <a:r>
              <a:rPr lang="en-US" sz="3600" dirty="0"/>
              <a:t> &amp; Marcel </a:t>
            </a:r>
            <a:r>
              <a:rPr lang="en-US" sz="3600" dirty="0" err="1"/>
              <a:t>Mauss</a:t>
            </a:r>
            <a:r>
              <a:rPr lang="en-US" sz="3600" dirty="0"/>
              <a:t>. </a:t>
            </a:r>
          </a:p>
          <a:p>
            <a:endParaRPr lang="en-US" sz="2800" dirty="0">
              <a:latin typeface="ARAP 002"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229600" cy="1143000"/>
          </a:xfrm>
        </p:spPr>
        <p:txBody>
          <a:bodyPr>
            <a:normAutofit/>
          </a:bodyPr>
          <a:lstStyle/>
          <a:p>
            <a:r>
              <a:rPr lang="en-US" sz="3200" b="1" dirty="0">
                <a:effectLst/>
                <a:latin typeface="Calibri" panose="020F0502020204030204" pitchFamily="34" charset="0"/>
                <a:ea typeface="Calibri" panose="020F0502020204030204" pitchFamily="34" charset="0"/>
                <a:cs typeface="Times New Roman" panose="02020603050405020304" pitchFamily="18" charset="0"/>
              </a:rPr>
              <a:t/>
            </a:r>
            <a:br>
              <a:rPr lang="en-US" sz="3200" b="1" dirty="0">
                <a:effectLst/>
                <a:latin typeface="Calibri" panose="020F0502020204030204" pitchFamily="34" charset="0"/>
                <a:ea typeface="Calibri" panose="020F0502020204030204" pitchFamily="34" charset="0"/>
                <a:cs typeface="Times New Roman" panose="02020603050405020304" pitchFamily="18" charset="0"/>
              </a:rPr>
            </a:br>
            <a:endParaRPr lang="en-US" sz="3200" b="1" dirty="0"/>
          </a:p>
        </p:txBody>
      </p:sp>
      <p:sp>
        <p:nvSpPr>
          <p:cNvPr id="3" name="Content Placeholder 2"/>
          <p:cNvSpPr>
            <a:spLocks noGrp="1"/>
          </p:cNvSpPr>
          <p:nvPr>
            <p:ph idx="1"/>
          </p:nvPr>
        </p:nvSpPr>
        <p:spPr/>
        <p:txBody>
          <a:bodyPr>
            <a:noAutofit/>
          </a:bodyPr>
          <a:lstStyle/>
          <a:p>
            <a:pPr algn="just"/>
            <a:r>
              <a:rPr lang="en-US" dirty="0" smtClean="0"/>
              <a:t>Functionalism </a:t>
            </a:r>
            <a:r>
              <a:rPr lang="en-US" dirty="0"/>
              <a:t>is simply a view of society as a self regulating system of interrelated elements (parts of society) with structured social relationships &amp; observed regularities. It is a sociological perspective which tries to explain a social elements or cultural patterns in terms of its consequences for different elements as well as for the system as a whole.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b="1" dirty="0"/>
          </a:p>
        </p:txBody>
      </p:sp>
      <p:sp>
        <p:nvSpPr>
          <p:cNvPr id="3" name="Content Placeholder 2"/>
          <p:cNvSpPr>
            <a:spLocks noGrp="1"/>
          </p:cNvSpPr>
          <p:nvPr>
            <p:ph idx="1"/>
          </p:nvPr>
        </p:nvSpPr>
        <p:spPr/>
        <p:txBody>
          <a:bodyPr>
            <a:normAutofit fontScale="92500" lnSpcReduction="10000"/>
          </a:bodyPr>
          <a:lstStyle/>
          <a:p>
            <a:pPr algn="just"/>
            <a:r>
              <a:rPr lang="en-US" dirty="0"/>
              <a:t>Functionalism perspective regards society as a system. A system is an entity made up interconnected &amp; interrelated social parts. Structural functionalism is a broad perspective in sociology and anthropology which sets out to interpret society as a structure with interrelated parts. Functionalism addresses society as a whole in terms of the function of its constituent elements; namely norms, values, arts, laws, religion, customs, traditions and institutions. </a:t>
            </a:r>
          </a:p>
          <a:p>
            <a:pPr algn="just"/>
            <a:endParaRPr lang="en-US" dirty="0"/>
          </a:p>
          <a:p>
            <a:pPr algn="just"/>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Autofit/>
          </a:bodyPr>
          <a:lstStyle/>
          <a:p>
            <a:r>
              <a:rPr lang="en-US" sz="2800" b="1" dirty="0"/>
              <a:t>Basic assumptions </a:t>
            </a:r>
            <a:r>
              <a:rPr lang="en-US" sz="2800" b="1" dirty="0" smtClean="0"/>
              <a:t> Structural-functionalism</a:t>
            </a:r>
            <a:r>
              <a:rPr lang="en-US" sz="2800" dirty="0"/>
              <a:t/>
            </a:r>
            <a:br>
              <a:rPr lang="en-US" sz="2800" dirty="0"/>
            </a:br>
            <a:endParaRPr lang="en-US" sz="2800" dirty="0"/>
          </a:p>
        </p:txBody>
      </p:sp>
      <p:sp>
        <p:nvSpPr>
          <p:cNvPr id="3" name="Content Placeholder 2"/>
          <p:cNvSpPr>
            <a:spLocks noGrp="1"/>
          </p:cNvSpPr>
          <p:nvPr>
            <p:ph idx="1"/>
          </p:nvPr>
        </p:nvSpPr>
        <p:spPr/>
        <p:txBody>
          <a:bodyPr>
            <a:normAutofit/>
          </a:bodyPr>
          <a:lstStyle/>
          <a:p>
            <a:r>
              <a:rPr lang="en-US" sz="2800" dirty="0"/>
              <a:t>Functional </a:t>
            </a:r>
            <a:r>
              <a:rPr lang="en-US" sz="2800" dirty="0" smtClean="0"/>
              <a:t>unity</a:t>
            </a:r>
          </a:p>
          <a:p>
            <a:r>
              <a:rPr lang="en-US" sz="2800" dirty="0" smtClean="0"/>
              <a:t>Parts</a:t>
            </a:r>
            <a:r>
              <a:rPr lang="en-US" sz="2800" dirty="0"/>
              <a:t>, whole and </a:t>
            </a:r>
            <a:r>
              <a:rPr lang="en-US" sz="2800" dirty="0" smtClean="0"/>
              <a:t>structure</a:t>
            </a:r>
          </a:p>
          <a:p>
            <a:r>
              <a:rPr lang="en-US" sz="2800" dirty="0"/>
              <a:t>High emphasis on consensus and de-emphasis on </a:t>
            </a:r>
            <a:r>
              <a:rPr lang="en-US" sz="2800" dirty="0" smtClean="0"/>
              <a:t>conflict.</a:t>
            </a:r>
          </a:p>
          <a:p>
            <a:r>
              <a:rPr lang="en-US" sz="2800" dirty="0"/>
              <a:t>Functional </a:t>
            </a:r>
            <a:r>
              <a:rPr lang="en-US" sz="2800" dirty="0" smtClean="0"/>
              <a:t>universality</a:t>
            </a:r>
          </a:p>
          <a:p>
            <a:r>
              <a:rPr lang="en-US" sz="2800" dirty="0"/>
              <a:t>Functional </a:t>
            </a:r>
            <a:r>
              <a:rPr lang="en-US" sz="2800" dirty="0" smtClean="0"/>
              <a:t>indispensability</a:t>
            </a:r>
          </a:p>
          <a:p>
            <a:pPr lvl="0"/>
            <a:r>
              <a:rPr lang="en-US" sz="2800" dirty="0"/>
              <a:t>Manifest, Latent &amp; </a:t>
            </a:r>
            <a:r>
              <a:rPr lang="en-US" sz="2800" dirty="0" smtClean="0"/>
              <a:t>dysfunction etc.</a:t>
            </a:r>
            <a:endParaRPr lang="en-US" sz="2800" dirty="0"/>
          </a:p>
          <a:p>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smtClean="0"/>
              <a:t>Unit-1 Historical Contexts of Structural- Functionalism</a:t>
            </a:r>
            <a:r>
              <a:rPr lang="en-US" sz="2800" dirty="0" smtClean="0"/>
              <a:t/>
            </a:r>
            <a:br>
              <a:rPr lang="en-US" sz="2800" dirty="0" smtClean="0"/>
            </a:br>
            <a:r>
              <a:rPr lang="en-US" sz="2800" b="1"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b="1"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sz="2800" b="1" dirty="0"/>
          </a:p>
        </p:txBody>
      </p:sp>
      <p:sp>
        <p:nvSpPr>
          <p:cNvPr id="3" name="Content Placeholder 2"/>
          <p:cNvSpPr>
            <a:spLocks noGrp="1"/>
          </p:cNvSpPr>
          <p:nvPr>
            <p:ph idx="1"/>
          </p:nvPr>
        </p:nvSpPr>
        <p:spPr/>
        <p:txBody>
          <a:bodyPr>
            <a:normAutofit fontScale="92500" lnSpcReduction="10000"/>
          </a:bodyPr>
          <a:lstStyle/>
          <a:p>
            <a:r>
              <a:rPr lang="en-US" sz="2800" b="1" dirty="0" smtClean="0"/>
              <a:t>1.1 </a:t>
            </a:r>
            <a:r>
              <a:rPr lang="en-US" sz="2800" b="1" dirty="0"/>
              <a:t>George Ritzier: </a:t>
            </a:r>
            <a:r>
              <a:rPr lang="en-US" sz="2800" b="1" i="1" dirty="0"/>
              <a:t>Sociological Theory</a:t>
            </a:r>
            <a:r>
              <a:rPr lang="en-US" sz="2800" b="1" dirty="0"/>
              <a:t> Pp. 209-10</a:t>
            </a:r>
            <a:endParaRPr lang="en-US" sz="2800" dirty="0"/>
          </a:p>
          <a:p>
            <a:r>
              <a:rPr lang="en-US" sz="2800" b="1" dirty="0"/>
              <a:t>Structural- Functionalism: Peak and Decline</a:t>
            </a:r>
            <a:endParaRPr lang="en-US" sz="2800" dirty="0"/>
          </a:p>
          <a:p>
            <a:pPr algn="just"/>
            <a:r>
              <a:rPr lang="en-US" sz="3000" dirty="0"/>
              <a:t>The 1940s &amp; 1950s were paradoxically the year of greatest dominance &amp; the beginnings of the decline of Structural- functionalism. In these years, parsons produced his major statements that clearly reflected his shift from action theory to Structural- functionalism. Parson's students had fanned out across the country &amp; occupied dominant positions in many of the sociology departments ( e.g. </a:t>
            </a:r>
            <a:r>
              <a:rPr lang="en-US" sz="3000" dirty="0" err="1"/>
              <a:t>Coloumbia</a:t>
            </a:r>
            <a:r>
              <a:rPr lang="en-US" sz="3000" dirty="0"/>
              <a:t> &amp; </a:t>
            </a:r>
            <a:r>
              <a:rPr lang="en-US" sz="3000" dirty="0" err="1"/>
              <a:t>Corenell</a:t>
            </a:r>
            <a:r>
              <a:rPr lang="en-US" sz="3000"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17" y="304800"/>
            <a:ext cx="8229600" cy="1143000"/>
          </a:xfrm>
        </p:spPr>
        <p:txBody>
          <a:bodyPr>
            <a:noAutofit/>
          </a:bodyPr>
          <a:lstStyle/>
          <a:p>
            <a:pPr>
              <a:lnSpc>
                <a:spcPct val="150000"/>
              </a:lnSpc>
              <a:spcBef>
                <a:spcPts val="0"/>
              </a:spcBef>
            </a:pPr>
            <a:r>
              <a:rPr lang="en-US" sz="2800" b="1" dirty="0" err="1" smtClean="0">
                <a:latin typeface="Segoe UI Variable Display Semib" pitchFamily="2" charset="0"/>
                <a:ea typeface="Calibri" panose="020F0502020204030204" pitchFamily="34" charset="0"/>
                <a:cs typeface="Times New Roman" panose="02020603050405020304" pitchFamily="18" charset="0"/>
              </a:rPr>
              <a:t>Cont</a:t>
            </a:r>
            <a:r>
              <a:rPr lang="en-US" sz="2800" b="1" dirty="0" smtClean="0">
                <a:latin typeface="Segoe UI Variable Display Semib" pitchFamily="2" charset="0"/>
                <a:ea typeface="Calibri" panose="020F0502020204030204" pitchFamily="34" charset="0"/>
                <a:cs typeface="Times New Roman" panose="02020603050405020304" pitchFamily="18" charset="0"/>
              </a:rPr>
              <a:t>…….</a:t>
            </a:r>
            <a:endParaRPr lang="en-US" sz="2800" b="1" dirty="0">
              <a:latin typeface="Segoe UI Variable Display Semib" pitchFamily="2"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lgn="just"/>
            <a:r>
              <a:rPr lang="en-US" dirty="0" smtClean="0"/>
              <a:t>In </a:t>
            </a:r>
            <a:r>
              <a:rPr lang="en-US" dirty="0"/>
              <a:t>1949 Merton (1949/1968) published an essay that because the program statement of Structural- functionalism. Merton carefully sought to delineate the essential elements of the theory &amp; to extent it in directions. He made it clear that Structural- functionalism should deal not only with positive functions but also with negative consequences (dysfunctions). Moreover, it should focus on the net balance of functions &amp; dysfunctions or whether a structure is overall more functional or more dysfunctional.</a:t>
            </a:r>
          </a:p>
          <a:p>
            <a:pPr marL="0" indent="0" algn="just">
              <a:lnSpc>
                <a:spcPct val="150000"/>
              </a:lnSpc>
              <a:spcBef>
                <a:spcPts val="0"/>
              </a:spcBef>
              <a:buNone/>
            </a:pPr>
            <a:endParaRPr lang="en-US" dirty="0">
              <a:latin typeface="Kantipur" pitchFamily="2" charset="0"/>
              <a:ea typeface="Calibri" panose="020F0502020204030204" pitchFamily="34"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15000"/>
              </a:lnSpc>
              <a:spcBef>
                <a:spcPts val="0"/>
              </a:spcBef>
            </a:pPr>
            <a:r>
              <a:rPr lang="en-US" sz="2800" dirty="0" smtClean="0">
                <a:latin typeface="Palatino" pitchFamily="18" charset="0"/>
                <a:ea typeface="Calibri" panose="020F0502020204030204" pitchFamily="34" charset="0"/>
                <a:cs typeface="Mangal" panose="02040503050203030202" pitchFamily="18" charset="0"/>
              </a:rPr>
              <a:t>Con………………</a:t>
            </a:r>
            <a:endParaRPr lang="en-US" sz="2800" dirty="0">
              <a:latin typeface="Palatino" pitchFamily="18" charset="0"/>
              <a:ea typeface="Calibri" panose="020F0502020204030204" pitchFamily="34" charset="0"/>
              <a:cs typeface="Mangal" panose="02040503050203030202" pitchFamily="18" charset="0"/>
            </a:endParaRPr>
          </a:p>
        </p:txBody>
      </p:sp>
      <p:sp>
        <p:nvSpPr>
          <p:cNvPr id="3" name="Content Placeholder 2"/>
          <p:cNvSpPr>
            <a:spLocks noGrp="1"/>
          </p:cNvSpPr>
          <p:nvPr>
            <p:ph idx="1"/>
          </p:nvPr>
        </p:nvSpPr>
        <p:spPr/>
        <p:txBody>
          <a:bodyPr>
            <a:normAutofit/>
          </a:bodyPr>
          <a:lstStyle/>
          <a:p>
            <a:pPr algn="just"/>
            <a:r>
              <a:rPr lang="en-US" sz="2800" dirty="0"/>
              <a:t>However, just as it was gaining theoretical hegemony, Structural- functionalism came under attack &amp; the attacks mounted until they reached a crescendo in the 1960s &amp; 1970s. The Davis Moore Structural- functional theory of </a:t>
            </a:r>
            <a:r>
              <a:rPr lang="en-US" sz="2800" i="1" dirty="0"/>
              <a:t>Stratification</a:t>
            </a:r>
            <a:r>
              <a:rPr lang="en-US" sz="2800" dirty="0"/>
              <a:t> was attack from the start &amp; the criticisms persist to this day.</a:t>
            </a:r>
            <a:endParaRPr lang="en-US" sz="2800" dirty="0">
              <a:latin typeface="Kantipur" pitchFamily="2" charset="0"/>
              <a:ea typeface="Calibri" panose="020F0502020204030204" pitchFamily="34"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7AE441-9062-0BAD-6902-0448FF79A381}"/>
              </a:ext>
            </a:extLst>
          </p:cNvPr>
          <p:cNvSpPr>
            <a:spLocks noGrp="1"/>
          </p:cNvSpPr>
          <p:nvPr>
            <p:ph type="title"/>
          </p:nvPr>
        </p:nvSpPr>
        <p:spPr/>
        <p:txBody>
          <a:bodyPr>
            <a:normAutofit/>
          </a:bodyPr>
          <a:lstStyle/>
          <a:p>
            <a:r>
              <a:rPr lang="en-US" sz="2800" dirty="0" err="1" smtClean="0">
                <a:latin typeface="+mn-lt"/>
                <a:ea typeface="+mn-ea"/>
                <a:cs typeface="+mn-cs"/>
              </a:rPr>
              <a:t>Cont</a:t>
            </a:r>
            <a:r>
              <a:rPr lang="en-US" sz="2800" dirty="0" smtClean="0">
                <a:latin typeface="+mn-lt"/>
                <a:ea typeface="+mn-ea"/>
                <a:cs typeface="+mn-cs"/>
              </a:rPr>
              <a:t>…….</a:t>
            </a:r>
            <a:endParaRPr lang="en-US" sz="2800" dirty="0">
              <a:latin typeface="+mn-lt"/>
              <a:ea typeface="+mn-ea"/>
              <a:cs typeface="+mn-cs"/>
            </a:endParaRPr>
          </a:p>
        </p:txBody>
      </p:sp>
      <p:sp>
        <p:nvSpPr>
          <p:cNvPr id="3" name="Content Placeholder 2">
            <a:extLst>
              <a:ext uri="{FF2B5EF4-FFF2-40B4-BE49-F238E27FC236}">
                <a16:creationId xmlns:a16="http://schemas.microsoft.com/office/drawing/2014/main" xmlns="" id="{D7B119F9-5878-1602-EDBC-75C7B423814A}"/>
              </a:ext>
            </a:extLst>
          </p:cNvPr>
          <p:cNvSpPr>
            <a:spLocks noGrp="1"/>
          </p:cNvSpPr>
          <p:nvPr>
            <p:ph idx="1"/>
          </p:nvPr>
        </p:nvSpPr>
        <p:spPr/>
        <p:txBody>
          <a:bodyPr>
            <a:noAutofit/>
          </a:bodyPr>
          <a:lstStyle/>
          <a:p>
            <a:pPr algn="just"/>
            <a:r>
              <a:rPr lang="en-US" sz="2800" dirty="0"/>
              <a:t>George </a:t>
            </a:r>
            <a:r>
              <a:rPr lang="en-US" sz="2800" dirty="0" err="1"/>
              <a:t>Huaco</a:t>
            </a:r>
            <a:r>
              <a:rPr lang="en-US" sz="2800" dirty="0"/>
              <a:t> (1986) linked the rise &amp; decline of Structural- functionalism to the position of American society in world order. As America rose to world dominance after 1945, Structural- functionalism achieved hegemony within sociology.  Structural- functionalism supported America's dominant position in the world in two ways: First, the Structural- functional view that "every pattern has consequences which contribute to the preservation &amp; survival of the larger system" was nothing less than a celebration of the United States &amp; its world hegemony (</a:t>
            </a:r>
            <a:r>
              <a:rPr lang="en-US" sz="2800" dirty="0" err="1"/>
              <a:t>Huaco</a:t>
            </a:r>
            <a:r>
              <a:rPr lang="en-US" sz="2800" dirty="0"/>
              <a:t>, 1986:52). </a:t>
            </a:r>
            <a:endParaRPr lang="en-US" sz="2800" dirty="0">
              <a:latin typeface="Kantipur"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9065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D754F3-5D06-A3B0-341F-6ADA4969A20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5DBB42D5-8734-3234-A7AE-0C3747217062}"/>
              </a:ext>
            </a:extLst>
          </p:cNvPr>
          <p:cNvSpPr>
            <a:spLocks noGrp="1"/>
          </p:cNvSpPr>
          <p:nvPr>
            <p:ph idx="1"/>
          </p:nvPr>
        </p:nvSpPr>
        <p:spPr/>
        <p:txBody>
          <a:bodyPr>
            <a:noAutofit/>
          </a:bodyPr>
          <a:lstStyle/>
          <a:p>
            <a:pPr algn="just"/>
            <a:r>
              <a:rPr lang="en-US" dirty="0"/>
              <a:t>Second, the Structural- functional emphasis on equilibrium meshed well with the interests of the United States, than the wealthiest &amp; most powerful empire in the world. The decline of United States world dominance in the 1970s coincided with Structural- functionalism's loss of its preeminent position in sociological theory.</a:t>
            </a:r>
          </a:p>
          <a:p>
            <a:endParaRPr lang="en-US" dirty="0">
              <a:latin typeface="Kantipur" pitchFamily="2" charset="0"/>
              <a:ea typeface="Calibri" panose="020F0502020204030204" pitchFamily="34" charset="0"/>
              <a:cs typeface="Times New Roman" panose="02020603050405020304" pitchFamily="18" charset="0"/>
            </a:endParaRPr>
          </a:p>
          <a:p>
            <a:pPr algn="just"/>
            <a:endParaRPr lang="en-US" dirty="0">
              <a:latin typeface="Kantipur"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2838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TotalTime>
  <Words>860</Words>
  <Application>Microsoft Office PowerPoint</Application>
  <PresentationFormat>On-screen Show (4:3)</PresentationFormat>
  <Paragraphs>33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SO: 563 Structural- Functional Perspective  </vt:lpstr>
      <vt:lpstr>Cont…..</vt:lpstr>
      <vt:lpstr>PowerPoint Presentation</vt:lpstr>
      <vt:lpstr>PowerPoint Presentation</vt:lpstr>
      <vt:lpstr> </vt:lpstr>
      <vt:lpstr>PowerPoint Presentation</vt:lpstr>
      <vt:lpstr>Basic assumptions  Structural-functionalism </vt:lpstr>
      <vt:lpstr>Unit-1 Historical Contexts of Structural- Functionalism  </vt:lpstr>
      <vt:lpstr>Cont…….</vt:lpstr>
      <vt:lpstr>Con………………</vt:lpstr>
      <vt:lpstr>Cont…….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 Nepalese Economy  </dc:title>
  <dc:creator>DELL</dc:creator>
  <cp:lastModifiedBy>Techlite Groups</cp:lastModifiedBy>
  <cp:revision>188</cp:revision>
  <dcterms:created xsi:type="dcterms:W3CDTF">2016-12-28T15:00:31Z</dcterms:created>
  <dcterms:modified xsi:type="dcterms:W3CDTF">2025-02-18T10:19:21Z</dcterms:modified>
</cp:coreProperties>
</file>